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5" r:id="rId3"/>
    <p:sldId id="264" r:id="rId4"/>
    <p:sldId id="269" r:id="rId5"/>
    <p:sldId id="262" r:id="rId6"/>
    <p:sldId id="266" r:id="rId7"/>
    <p:sldId id="267" r:id="rId8"/>
    <p:sldId id="26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p:restoredTop sz="94712"/>
  </p:normalViewPr>
  <p:slideViewPr>
    <p:cSldViewPr snapToGrid="0" snapToObjects="1">
      <p:cViewPr varScale="1">
        <p:scale>
          <a:sx n="97" d="100"/>
          <a:sy n="97" d="100"/>
        </p:scale>
        <p:origin x="122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C55CDA-0D73-AC43-A143-819F89C2F114}"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243057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C55CDA-0D73-AC43-A143-819F89C2F114}"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126887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C55CDA-0D73-AC43-A143-819F89C2F114}"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301310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C55CDA-0D73-AC43-A143-819F89C2F114}"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335091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55CDA-0D73-AC43-A143-819F89C2F114}" type="datetimeFigureOut">
              <a:rPr lang="en-US" smtClean="0"/>
              <a:t>3/5/18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2093303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C55CDA-0D73-AC43-A143-819F89C2F114}" type="datetimeFigureOut">
              <a:rPr lang="en-US" smtClean="0"/>
              <a:t>3/5/18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374340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C55CDA-0D73-AC43-A143-819F89C2F114}" type="datetimeFigureOut">
              <a:rPr lang="en-US" smtClean="0"/>
              <a:t>3/5/18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3471057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C55CDA-0D73-AC43-A143-819F89C2F114}" type="datetimeFigureOut">
              <a:rPr lang="en-US" smtClean="0"/>
              <a:t>3/5/18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4064866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55CDA-0D73-AC43-A143-819F89C2F114}" type="datetimeFigureOut">
              <a:rPr lang="en-US" smtClean="0"/>
              <a:t>3/5/18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381913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C55CDA-0D73-AC43-A143-819F89C2F114}" type="datetimeFigureOut">
              <a:rPr lang="en-US" smtClean="0"/>
              <a:t>3/5/18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2060496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C55CDA-0D73-AC43-A143-819F89C2F114}" type="datetimeFigureOut">
              <a:rPr lang="en-US" smtClean="0"/>
              <a:t>3/5/18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AE590-6AEC-CD4E-BDC5-CC4408AA1FA7}" type="slidenum">
              <a:rPr lang="en-US" smtClean="0"/>
              <a:t>‹#›</a:t>
            </a:fld>
            <a:endParaRPr lang="en-US"/>
          </a:p>
        </p:txBody>
      </p:sp>
    </p:spTree>
    <p:extLst>
      <p:ext uri="{BB962C8B-B14F-4D97-AF65-F5344CB8AC3E}">
        <p14:creationId xmlns:p14="http://schemas.microsoft.com/office/powerpoint/2010/main" val="231570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FF"/>
            </a:gs>
            <a:gs pos="91000">
              <a:srgbClr val="FFFFFF">
                <a:alpha val="74000"/>
              </a:srgbClr>
            </a:gs>
            <a:gs pos="53000">
              <a:srgbClr val="FF0000">
                <a:alpha val="7400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55CDA-0D73-AC43-A143-819F89C2F114}" type="datetimeFigureOut">
              <a:rPr lang="en-US" smtClean="0"/>
              <a:t>3/5/18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AE590-6AEC-CD4E-BDC5-CC4408AA1FA7}" type="slidenum">
              <a:rPr lang="en-US" smtClean="0"/>
              <a:t>‹#›</a:t>
            </a:fld>
            <a:endParaRPr lang="en-US"/>
          </a:p>
        </p:txBody>
      </p:sp>
    </p:spTree>
    <p:extLst>
      <p:ext uri="{BB962C8B-B14F-4D97-AF65-F5344CB8AC3E}">
        <p14:creationId xmlns:p14="http://schemas.microsoft.com/office/powerpoint/2010/main" val="2768825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9" y="1898876"/>
            <a:ext cx="7772400" cy="1470025"/>
          </a:xfrm>
          <a:solidFill>
            <a:schemeClr val="bg1"/>
          </a:solidFill>
        </p:spPr>
        <p:txBody>
          <a:bodyPr/>
          <a:lstStyle/>
          <a:p>
            <a:r>
              <a:rPr lang="en-US" b="1" i="1" u="sng" dirty="0"/>
              <a:t>Preamble</a:t>
            </a:r>
            <a:r>
              <a:rPr lang="en-US" dirty="0"/>
              <a:t> - </a:t>
            </a:r>
          </a:p>
        </p:txBody>
      </p:sp>
      <p:sp>
        <p:nvSpPr>
          <p:cNvPr id="3" name="Subtitle 2"/>
          <p:cNvSpPr>
            <a:spLocks noGrp="1"/>
          </p:cNvSpPr>
          <p:nvPr>
            <p:ph type="subTitle" idx="1"/>
          </p:nvPr>
        </p:nvSpPr>
        <p:spPr>
          <a:xfrm>
            <a:off x="0" y="3740603"/>
            <a:ext cx="9144000" cy="2764971"/>
          </a:xfrm>
          <a:solidFill>
            <a:srgbClr val="0000FF"/>
          </a:solidFill>
          <a:ln>
            <a:solidFill>
              <a:schemeClr val="tx1"/>
            </a:solidFill>
          </a:ln>
        </p:spPr>
        <p:txBody>
          <a:bodyPr>
            <a:normAutofit/>
          </a:bodyPr>
          <a:lstStyle/>
          <a:p>
            <a:r>
              <a:rPr lang="en-US" sz="3600" dirty="0">
                <a:solidFill>
                  <a:schemeClr val="bg1"/>
                </a:solidFill>
              </a:rPr>
              <a:t>statement that is made at the beginning of something (such as a legal document) and usually gives the reasons for the parts that follow</a:t>
            </a:r>
          </a:p>
        </p:txBody>
      </p:sp>
      <p:sp>
        <p:nvSpPr>
          <p:cNvPr id="4" name="Title 1"/>
          <p:cNvSpPr txBox="1">
            <a:spLocks/>
          </p:cNvSpPr>
          <p:nvPr/>
        </p:nvSpPr>
        <p:spPr>
          <a:xfrm>
            <a:off x="486229" y="240848"/>
            <a:ext cx="7772400" cy="1470025"/>
          </a:xfrm>
          <a:prstGeom prst="rect">
            <a:avLst/>
          </a:prstGeom>
          <a:solidFill>
            <a:srgbClr val="FF0000"/>
          </a:solidFill>
        </p:spPr>
        <p:txBody>
          <a:bodyPr vert="horz" lIns="91440" tIns="45720" rIns="91440" bIns="45720" rtlCol="0" anchor="ctr">
            <a:normAutofit fontScale="8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DO NOW (part 1): WRITE THE WORD AND THE DEFINITION BELOW IN YOUR NOTE BOOK.</a:t>
            </a:r>
          </a:p>
        </p:txBody>
      </p:sp>
    </p:spTree>
    <p:extLst>
      <p:ext uri="{BB962C8B-B14F-4D97-AF65-F5344CB8AC3E}">
        <p14:creationId xmlns:p14="http://schemas.microsoft.com/office/powerpoint/2010/main" val="128482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11201" y="1905000"/>
            <a:ext cx="7772400" cy="1470025"/>
          </a:xfrm>
          <a:prstGeom prst="rect">
            <a:avLst/>
          </a:prstGeom>
          <a:solidFill>
            <a:schemeClr val="bg1"/>
          </a:solidFill>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Preamble = AIM </a:t>
            </a:r>
          </a:p>
        </p:txBody>
      </p:sp>
    </p:spTree>
    <p:extLst>
      <p:ext uri="{BB962C8B-B14F-4D97-AF65-F5344CB8AC3E}">
        <p14:creationId xmlns:p14="http://schemas.microsoft.com/office/powerpoint/2010/main" val="128482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9" y="332014"/>
            <a:ext cx="7772400" cy="1470025"/>
          </a:xfrm>
          <a:solidFill>
            <a:schemeClr val="bg1"/>
          </a:solidFill>
        </p:spPr>
        <p:txBody>
          <a:bodyPr/>
          <a:lstStyle/>
          <a:p>
            <a:r>
              <a:rPr lang="en-US" dirty="0">
                <a:solidFill>
                  <a:srgbClr val="FF0000"/>
                </a:solidFill>
              </a:rPr>
              <a:t>PREAMBLE:</a:t>
            </a:r>
          </a:p>
        </p:txBody>
      </p:sp>
      <p:sp>
        <p:nvSpPr>
          <p:cNvPr id="3" name="Subtitle 2"/>
          <p:cNvSpPr>
            <a:spLocks noGrp="1"/>
          </p:cNvSpPr>
          <p:nvPr>
            <p:ph type="subTitle" idx="1"/>
          </p:nvPr>
        </p:nvSpPr>
        <p:spPr>
          <a:xfrm>
            <a:off x="0" y="1848757"/>
            <a:ext cx="9144000" cy="4809672"/>
          </a:xfrm>
          <a:solidFill>
            <a:srgbClr val="0000FF"/>
          </a:solidFill>
        </p:spPr>
        <p:txBody>
          <a:bodyPr>
            <a:normAutofit fontScale="92500" lnSpcReduction="20000"/>
          </a:bodyPr>
          <a:lstStyle/>
          <a:p>
            <a:r>
              <a:rPr lang="en-US" sz="3500" dirty="0">
                <a:solidFill>
                  <a:schemeClr val="bg1"/>
                </a:solidFill>
              </a:rPr>
              <a:t>We are beginning an unit on The United States Constitution. With this topic in mind please write a PREAMBLE stating: </a:t>
            </a:r>
          </a:p>
          <a:p>
            <a:endParaRPr lang="en-US" sz="3500" dirty="0">
              <a:solidFill>
                <a:srgbClr val="FF0000"/>
              </a:solidFill>
            </a:endParaRPr>
          </a:p>
          <a:p>
            <a:pPr marL="514350" indent="-514350">
              <a:buAutoNum type="arabicPeriod"/>
            </a:pPr>
            <a:r>
              <a:rPr lang="en-US" sz="3500" dirty="0">
                <a:solidFill>
                  <a:srgbClr val="FFFFFF"/>
                </a:solidFill>
              </a:rPr>
              <a:t>Why you think it may be important for us to learn about The Constitution?</a:t>
            </a:r>
          </a:p>
          <a:p>
            <a:endParaRPr lang="en-US" sz="3500" dirty="0">
              <a:solidFill>
                <a:srgbClr val="FFFFFF"/>
              </a:solidFill>
            </a:endParaRPr>
          </a:p>
          <a:p>
            <a:pPr marL="514350" indent="-514350">
              <a:buAutoNum type="arabicPeriod"/>
            </a:pPr>
            <a:r>
              <a:rPr lang="en-US" sz="3500" dirty="0">
                <a:solidFill>
                  <a:srgbClr val="FFFFFF"/>
                </a:solidFill>
              </a:rPr>
              <a:t> What end result(s) should be gained by Participation in Government Students by the end of this unit of study?</a:t>
            </a:r>
          </a:p>
        </p:txBody>
      </p:sp>
    </p:spTree>
    <p:extLst>
      <p:ext uri="{BB962C8B-B14F-4D97-AF65-F5344CB8AC3E}">
        <p14:creationId xmlns:p14="http://schemas.microsoft.com/office/powerpoint/2010/main" val="128482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n w="900" cmpd="sng">
                  <a:solidFill>
                    <a:schemeClr val="accent1">
                      <a:satMod val="190000"/>
                      <a:alpha val="55000"/>
                    </a:schemeClr>
                  </a:solidFill>
                  <a:prstDash val="solid"/>
                </a:ln>
                <a:solidFill>
                  <a:srgbClr val="000000"/>
                </a:solidFill>
                <a:effectLst>
                  <a:innerShdw blurRad="101600" dist="76200" dir="5400000">
                    <a:schemeClr val="accent1">
                      <a:satMod val="190000"/>
                      <a:tint val="100000"/>
                      <a:alpha val="74000"/>
                    </a:schemeClr>
                  </a:innerShdw>
                </a:effectLst>
              </a:rPr>
              <a:t>ASSIGNMENT: </a:t>
            </a:r>
            <a:br>
              <a:rPr lang="en-US" b="1" dirty="0">
                <a:ln w="900" cmpd="sng">
                  <a:solidFill>
                    <a:schemeClr val="accent1">
                      <a:satMod val="190000"/>
                      <a:alpha val="55000"/>
                    </a:schemeClr>
                  </a:solidFill>
                  <a:prstDash val="solid"/>
                </a:ln>
                <a:solidFill>
                  <a:srgbClr val="000000"/>
                </a:solidFill>
                <a:effectLst>
                  <a:innerShdw blurRad="101600" dist="76200" dir="5400000">
                    <a:schemeClr val="accent1">
                      <a:satMod val="190000"/>
                      <a:tint val="100000"/>
                      <a:alpha val="74000"/>
                    </a:schemeClr>
                  </a:innerShdw>
                </a:effectLst>
              </a:rPr>
            </a:br>
            <a:br>
              <a:rPr lang="en-US" b="1" dirty="0">
                <a:ln w="900" cmpd="sng">
                  <a:solidFill>
                    <a:schemeClr val="accent1">
                      <a:satMod val="190000"/>
                      <a:alpha val="55000"/>
                    </a:schemeClr>
                  </a:solidFill>
                  <a:prstDash val="solid"/>
                </a:ln>
                <a:solidFill>
                  <a:srgbClr val="000000"/>
                </a:solidFill>
                <a:effectLst>
                  <a:innerShdw blurRad="101600" dist="76200" dir="5400000">
                    <a:schemeClr val="accent1">
                      <a:satMod val="190000"/>
                      <a:tint val="100000"/>
                      <a:alpha val="74000"/>
                    </a:schemeClr>
                  </a:innerShdw>
                </a:effectLst>
              </a:rPr>
            </a:br>
            <a:r>
              <a:rPr lang="en-US" b="1" dirty="0">
                <a:ln w="900" cmpd="sng">
                  <a:solidFill>
                    <a:schemeClr val="accent1">
                      <a:satMod val="190000"/>
                      <a:alpha val="55000"/>
                    </a:schemeClr>
                  </a:solidFill>
                  <a:prstDash val="solid"/>
                </a:ln>
                <a:solidFill>
                  <a:srgbClr val="000000"/>
                </a:solidFill>
                <a:effectLst>
                  <a:innerShdw blurRad="101600" dist="76200" dir="5400000">
                    <a:schemeClr val="accent1">
                      <a:satMod val="190000"/>
                      <a:tint val="100000"/>
                      <a:alpha val="74000"/>
                    </a:schemeClr>
                  </a:innerShdw>
                </a:effectLst>
              </a:rPr>
              <a:t>1.Copy down the Preamble to the United States Constitution.</a:t>
            </a:r>
            <a:br>
              <a:rPr lang="en-US" b="1" dirty="0">
                <a:ln w="900" cmpd="sng">
                  <a:solidFill>
                    <a:schemeClr val="accent1">
                      <a:satMod val="190000"/>
                      <a:alpha val="55000"/>
                    </a:schemeClr>
                  </a:solidFill>
                  <a:prstDash val="solid"/>
                </a:ln>
                <a:solidFill>
                  <a:srgbClr val="000000"/>
                </a:solidFill>
                <a:effectLst>
                  <a:innerShdw blurRad="101600" dist="76200" dir="5400000">
                    <a:schemeClr val="accent1">
                      <a:satMod val="190000"/>
                      <a:tint val="100000"/>
                      <a:alpha val="74000"/>
                    </a:schemeClr>
                  </a:innerShdw>
                </a:effectLst>
              </a:rPr>
            </a:br>
            <a:br>
              <a:rPr lang="en-US" b="1" dirty="0">
                <a:ln w="900" cmpd="sng">
                  <a:solidFill>
                    <a:schemeClr val="accent1">
                      <a:satMod val="190000"/>
                      <a:alpha val="55000"/>
                    </a:schemeClr>
                  </a:solidFill>
                  <a:prstDash val="solid"/>
                </a:ln>
                <a:solidFill>
                  <a:srgbClr val="000000"/>
                </a:solidFill>
                <a:effectLst>
                  <a:innerShdw blurRad="101600" dist="76200" dir="5400000">
                    <a:schemeClr val="accent1">
                      <a:satMod val="190000"/>
                      <a:tint val="100000"/>
                      <a:alpha val="74000"/>
                    </a:schemeClr>
                  </a:innerShdw>
                </a:effectLst>
              </a:rPr>
            </a:br>
            <a:r>
              <a:rPr lang="en-US" b="1" dirty="0">
                <a:ln w="900" cmpd="sng">
                  <a:solidFill>
                    <a:schemeClr val="accent1">
                      <a:satMod val="190000"/>
                      <a:alpha val="55000"/>
                    </a:schemeClr>
                  </a:solidFill>
                  <a:prstDash val="solid"/>
                </a:ln>
                <a:solidFill>
                  <a:srgbClr val="000000"/>
                </a:solidFill>
                <a:effectLst>
                  <a:innerShdw blurRad="101600" dist="76200" dir="5400000">
                    <a:schemeClr val="accent1">
                      <a:satMod val="190000"/>
                      <a:tint val="100000"/>
                      <a:alpha val="74000"/>
                    </a:schemeClr>
                  </a:innerShdw>
                </a:effectLst>
              </a:rPr>
              <a:t>2. Rewrite the Preamble in modern American spoken English.</a:t>
            </a:r>
            <a:br>
              <a:rPr lang="en-US" b="1" dirty="0">
                <a:ln w="900" cmpd="sng">
                  <a:solidFill>
                    <a:schemeClr val="accent1">
                      <a:satMod val="190000"/>
                      <a:alpha val="55000"/>
                    </a:schemeClr>
                  </a:solidFill>
                  <a:prstDash val="solid"/>
                </a:ln>
                <a:solidFill>
                  <a:srgbClr val="000000"/>
                </a:solidFill>
                <a:effectLst>
                  <a:innerShdw blurRad="101600" dist="76200" dir="5400000">
                    <a:schemeClr val="accent1">
                      <a:satMod val="190000"/>
                      <a:tint val="100000"/>
                      <a:alpha val="74000"/>
                    </a:schemeClr>
                  </a:innerShdw>
                </a:effectLst>
              </a:rPr>
            </a:br>
            <a:br>
              <a:rPr lang="en-US" b="1" dirty="0">
                <a:ln w="900" cmpd="sng">
                  <a:solidFill>
                    <a:schemeClr val="accent1">
                      <a:satMod val="190000"/>
                      <a:alpha val="55000"/>
                    </a:schemeClr>
                  </a:solidFill>
                  <a:prstDash val="solid"/>
                </a:ln>
                <a:solidFill>
                  <a:srgbClr val="000000"/>
                </a:solidFill>
                <a:effectLst>
                  <a:innerShdw blurRad="101600" dist="76200" dir="5400000">
                    <a:schemeClr val="accent1">
                      <a:satMod val="190000"/>
                      <a:tint val="100000"/>
                      <a:alpha val="74000"/>
                    </a:schemeClr>
                  </a:innerShdw>
                </a:effectLst>
              </a:rPr>
            </a:br>
            <a:r>
              <a:rPr lang="en-US" b="1" dirty="0">
                <a:ln w="900" cmpd="sng">
                  <a:solidFill>
                    <a:schemeClr val="accent1">
                      <a:satMod val="190000"/>
                      <a:alpha val="55000"/>
                    </a:schemeClr>
                  </a:solidFill>
                  <a:prstDash val="solid"/>
                </a:ln>
                <a:solidFill>
                  <a:srgbClr val="000000"/>
                </a:solidFill>
                <a:effectLst>
                  <a:innerShdw blurRad="101600" dist="76200" dir="5400000">
                    <a:schemeClr val="accent1">
                      <a:satMod val="190000"/>
                      <a:tint val="100000"/>
                      <a:alpha val="74000"/>
                    </a:schemeClr>
                  </a:innerShdw>
                </a:effectLst>
              </a:rPr>
              <a:t>Feel free to use a dictionary and/or thesauru</a:t>
            </a:r>
            <a:r>
              <a:rPr lang="en-US" dirty="0">
                <a:solidFill>
                  <a:srgbClr val="000000"/>
                </a:solidFill>
              </a:rPr>
              <a:t>s</a:t>
            </a:r>
          </a:p>
        </p:txBody>
      </p:sp>
    </p:spTree>
    <p:extLst>
      <p:ext uri="{BB962C8B-B14F-4D97-AF65-F5344CB8AC3E}">
        <p14:creationId xmlns:p14="http://schemas.microsoft.com/office/powerpoint/2010/main" val="226561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10997"/>
            <a:ext cx="7772400" cy="1470025"/>
          </a:xfrm>
        </p:spPr>
        <p:txBody>
          <a:bodyPr>
            <a:normAutofit fontScale="90000"/>
          </a:bodyPr>
          <a:lstStyle/>
          <a:p>
            <a:r>
              <a:rPr lang="en-US" dirty="0"/>
              <a:t>We the People of the United States, in Order to form a more perfect Union, establish Justice, insure domestic Tranquility, provide for the common </a:t>
            </a:r>
            <a:r>
              <a:rPr lang="en-US" dirty="0" err="1"/>
              <a:t>defence</a:t>
            </a:r>
            <a:r>
              <a:rPr lang="en-US" dirty="0"/>
              <a:t>, promote the general Welfare, and secure the Blessings of Liberty to ourselves and our Posterity, do ordain and establish this Constitution for the United States of America.</a:t>
            </a:r>
          </a:p>
        </p:txBody>
      </p:sp>
    </p:spTree>
    <p:extLst>
      <p:ext uri="{BB962C8B-B14F-4D97-AF65-F5344CB8AC3E}">
        <p14:creationId xmlns:p14="http://schemas.microsoft.com/office/powerpoint/2010/main" val="128482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4825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4825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4825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TotalTime>
  <Words>174</Words>
  <Application>Microsoft Macintosh PowerPoint</Application>
  <PresentationFormat>On-screen Show (4:3)</PresentationFormat>
  <Paragraphs>12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Preamble - </vt:lpstr>
      <vt:lpstr>PowerPoint Presentation</vt:lpstr>
      <vt:lpstr>PREAMBLE:</vt:lpstr>
      <vt:lpstr>ASSIGNMENT:   1.Copy down the Preamble to the United States Constitution.  2. Rewrite the Preamble in modern American spoken English.  Feel free to use a dictionary and/or thesaurus</vt:lpstr>
      <vt:lpstr>We the People of the United States, in Order to form a more perfect Union, establish Justice, insure domestic Tranquility, provide for the common defence, promote the general Welfare, and secure the Blessings of Liberty to ourselves and our Posterity, do ordain and establish this Constitution for the United States of America.</vt:lpstr>
      <vt:lpstr>PowerPoint Presentation</vt:lpstr>
      <vt:lpstr>PowerPoint Presentation</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Macbook Pro</dc:creator>
  <cp:lastModifiedBy>Brent Eric (10X399)</cp:lastModifiedBy>
  <cp:revision>7</cp:revision>
  <dcterms:created xsi:type="dcterms:W3CDTF">2015-03-22T18:31:17Z</dcterms:created>
  <dcterms:modified xsi:type="dcterms:W3CDTF">2018-03-05T19:06:11Z</dcterms:modified>
</cp:coreProperties>
</file>